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3" r:id="rId4"/>
    <p:sldId id="260" r:id="rId5"/>
    <p:sldId id="261" r:id="rId6"/>
    <p:sldId id="267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8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3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5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5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C230C-CA59-49BB-8E14-7186B0B0C5C5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3F8CD-EDC3-4365-A7C5-5BACFDE16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ctrTitle"/>
          </p:nvPr>
        </p:nvSpPr>
        <p:spPr>
          <a:xfrm>
            <a:off x="76200" y="5029200"/>
            <a:ext cx="59436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200proofmoonshine" pitchFamily="2" charset="0"/>
              </a:rPr>
              <a:t>Capacity building for media on reporting counterfeit medicines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48603" name="Subtitle 2"/>
          <p:cNvSpPr>
            <a:spLocks noGrp="1"/>
          </p:cNvSpPr>
          <p:nvPr>
            <p:ph type="subTitle" idx="1"/>
          </p:nvPr>
        </p:nvSpPr>
        <p:spPr>
          <a:xfrm>
            <a:off x="6096000" y="990600"/>
            <a:ext cx="2819400" cy="4800600"/>
          </a:xfrm>
        </p:spPr>
        <p:txBody>
          <a:bodyPr>
            <a:normAutofit fontScale="65238" lnSpcReduction="20000"/>
          </a:bodyPr>
          <a:lstStyle/>
          <a:p>
            <a:pPr algn="l"/>
            <a:r>
              <a:rPr lang="en-US" sz="2526" b="1" dirty="0" smtClean="0">
                <a:solidFill>
                  <a:srgbClr val="C00000"/>
                </a:solidFill>
                <a:latin typeface="Accord Heavy SF" pitchFamily="2" charset="0"/>
              </a:rPr>
              <a:t>Host</a:t>
            </a:r>
            <a:r>
              <a:rPr lang="en-US" altLang="en" sz="2526" b="1" dirty="0" smtClean="0">
                <a:solidFill>
                  <a:srgbClr val="C00000"/>
                </a:solidFill>
                <a:latin typeface="Accord Heavy SF" pitchFamily="2" charset="0"/>
              </a:rPr>
              <a:t>:</a:t>
            </a:r>
            <a:r>
              <a:rPr lang="en-US" sz="2526" b="1" dirty="0" smtClean="0">
                <a:solidFill>
                  <a:srgbClr val="C00000"/>
                </a:solidFill>
                <a:latin typeface="Accord Heavy SF" pitchFamily="2" charset="0"/>
              </a:rPr>
              <a:t> </a:t>
            </a:r>
            <a:endParaRPr lang="zh-CN" altLang="en-US" sz="2526" b="1" dirty="0">
              <a:solidFill>
                <a:srgbClr val="C00000"/>
              </a:solidFill>
            </a:endParaRPr>
          </a:p>
          <a:p>
            <a:pPr algn="l"/>
            <a:r>
              <a:rPr lang="en-US" sz="2526" b="1" dirty="0" smtClean="0">
                <a:latin typeface="Accord Heavy SF" pitchFamily="2" charset="0"/>
              </a:rPr>
              <a:t>American Business Council</a:t>
            </a:r>
            <a:endParaRPr lang="zh-CN" altLang="en-US" sz="2526" b="1" dirty="0"/>
          </a:p>
          <a:p>
            <a:pPr algn="l"/>
            <a:endParaRPr lang="zh-CN" altLang="en-US" sz="2526" b="1" dirty="0"/>
          </a:p>
          <a:p>
            <a:pPr algn="l"/>
            <a:r>
              <a:rPr lang="en-US" altLang="en" sz="2526" b="1" dirty="0">
                <a:solidFill>
                  <a:srgbClr val="C00000"/>
                </a:solidFill>
              </a:rPr>
              <a:t>Sponsor:</a:t>
            </a:r>
            <a:endParaRPr lang="zh-CN" altLang="en-US" sz="2526" b="1" dirty="0">
              <a:solidFill>
                <a:srgbClr val="C00000"/>
              </a:solidFill>
            </a:endParaRPr>
          </a:p>
          <a:p>
            <a:pPr algn="l"/>
            <a:r>
              <a:rPr lang="en-US" altLang="en" sz="2526" b="1" dirty="0"/>
              <a:t>Pfizer</a:t>
            </a:r>
            <a:endParaRPr lang="zh-CN" altLang="en-US" sz="2526" b="1" dirty="0"/>
          </a:p>
          <a:p>
            <a:pPr algn="l"/>
            <a:endParaRPr lang="en-US" sz="2100" i="1" dirty="0" smtClean="0"/>
          </a:p>
          <a:p>
            <a:pPr algn="l"/>
            <a:endParaRPr lang="en-US" sz="2100" i="1" dirty="0" smtClean="0"/>
          </a:p>
          <a:p>
            <a:pPr algn="l"/>
            <a:endParaRPr lang="en-US" sz="2100" i="1" dirty="0" smtClean="0"/>
          </a:p>
          <a:p>
            <a:pPr algn="l"/>
            <a:endParaRPr lang="en-US" sz="2100" i="1" dirty="0" smtClean="0"/>
          </a:p>
          <a:p>
            <a:pPr algn="l"/>
            <a:endParaRPr lang="en-US" sz="2100" i="1" dirty="0" smtClean="0"/>
          </a:p>
          <a:p>
            <a:pPr algn="l"/>
            <a:endParaRPr lang="en-US" sz="2100" i="1" dirty="0" smtClean="0"/>
          </a:p>
          <a:p>
            <a:pPr algn="l"/>
            <a:endParaRPr lang="en-US" sz="2100" i="1" dirty="0" smtClean="0">
              <a:latin typeface="Abtechia" pitchFamily="2" charset="0"/>
            </a:endParaRPr>
          </a:p>
          <a:p>
            <a:pPr algn="l"/>
            <a:r>
              <a:rPr lang="en-US" sz="2100" dirty="0" smtClean="0"/>
              <a:t>Presented by </a:t>
            </a:r>
          </a:p>
          <a:p>
            <a:pPr algn="l"/>
            <a:endParaRPr lang="en-US" sz="2100" dirty="0" smtClean="0"/>
          </a:p>
          <a:p>
            <a:pPr algn="l"/>
            <a:r>
              <a:rPr lang="en-US" sz="2100" i="1" dirty="0" smtClean="0">
                <a:latin typeface="Abtechia" pitchFamily="2" charset="0"/>
              </a:rPr>
              <a:t>Sola </a:t>
            </a:r>
            <a:r>
              <a:rPr lang="en-US" sz="2100" i="1" dirty="0" err="1" smtClean="0">
                <a:latin typeface="Abtechia" pitchFamily="2" charset="0"/>
              </a:rPr>
              <a:t>Ogundipe</a:t>
            </a:r>
            <a:r>
              <a:rPr lang="en-US" sz="2100" i="1" dirty="0" smtClean="0">
                <a:latin typeface="Abtechia" pitchFamily="2" charset="0"/>
              </a:rPr>
              <a:t> </a:t>
            </a:r>
          </a:p>
          <a:p>
            <a:pPr algn="l"/>
            <a:r>
              <a:rPr lang="en-US" sz="2100" i="1" dirty="0" smtClean="0"/>
              <a:t>Health Editor, </a:t>
            </a:r>
          </a:p>
          <a:p>
            <a:pPr algn="l"/>
            <a:r>
              <a:rPr lang="en-US" sz="2100" i="1" dirty="0" smtClean="0"/>
              <a:t>Vanguard Media Ltd</a:t>
            </a:r>
          </a:p>
          <a:p>
            <a:pPr algn="l"/>
            <a:endParaRPr lang="en-US" sz="2100" i="1" dirty="0" smtClean="0"/>
          </a:p>
          <a:p>
            <a:pPr algn="l"/>
            <a:r>
              <a:rPr lang="en-US" sz="2100" b="1" dirty="0" smtClean="0"/>
              <a:t>October 28, 2020</a:t>
            </a:r>
            <a:endParaRPr lang="en-US" sz="2100" b="1" dirty="0"/>
          </a:p>
        </p:txBody>
      </p:sp>
      <p:pic>
        <p:nvPicPr>
          <p:cNvPr id="2097157" name="Picture 3" descr="W:\Users\sola\Pictures\fake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91200" cy="42320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Counterfeit medicine kills. Don’t be a victim. Take a closer look at the that drug before consumption! Spread the word! 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2097152" name="Content Placeholder 5" descr="fake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743200"/>
            <a:ext cx="4738687" cy="31533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Placeholder 6" descr="dor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4380" b="14380"/>
          <a:stretch>
            <a:fillRect/>
          </a:stretch>
        </p:blipFill>
        <p:spPr>
          <a:xfrm>
            <a:off x="76200" y="152400"/>
            <a:ext cx="3556000" cy="2667000"/>
          </a:xfrm>
        </p:spPr>
      </p:pic>
      <p:sp>
        <p:nvSpPr>
          <p:cNvPr id="1048610" name="Text Placeholder 5"/>
          <p:cNvSpPr>
            <a:spLocks noGrp="1"/>
          </p:cNvSpPr>
          <p:nvPr>
            <p:ph type="body" sz="half" idx="2"/>
          </p:nvPr>
        </p:nvSpPr>
        <p:spPr>
          <a:xfrm>
            <a:off x="3962400" y="304800"/>
            <a:ext cx="4876800" cy="25146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"The evil of </a:t>
            </a:r>
            <a:r>
              <a:rPr lang="en-US" sz="11200" b="1" dirty="0" smtClean="0"/>
              <a:t>fake  and counterfeit drugs</a:t>
            </a:r>
            <a:r>
              <a:rPr lang="en-US" sz="11200" dirty="0" smtClean="0"/>
              <a:t> is worse </a:t>
            </a:r>
            <a:r>
              <a:rPr lang="en-US" sz="11200" b="1" dirty="0" smtClean="0"/>
              <a:t>than</a:t>
            </a:r>
            <a:r>
              <a:rPr lang="en-US" sz="11200" dirty="0" smtClean="0"/>
              <a:t> the combined scourge of malaria, HIV/AIDS, </a:t>
            </a:r>
            <a:r>
              <a:rPr lang="en-US" sz="11200" b="1" dirty="0" smtClean="0"/>
              <a:t>armed robbery</a:t>
            </a:r>
            <a:r>
              <a:rPr lang="en-US" sz="11200" dirty="0" smtClean="0"/>
              <a:t> and illicit </a:t>
            </a:r>
            <a:r>
              <a:rPr lang="en-US" sz="11200" b="1" dirty="0" smtClean="0"/>
              <a:t>drugs” </a:t>
            </a:r>
          </a:p>
          <a:p>
            <a:r>
              <a:rPr lang="en-US" sz="11200" b="1" dirty="0" smtClean="0"/>
              <a:t>--  Late Prof Dora </a:t>
            </a:r>
            <a:r>
              <a:rPr lang="en-US" sz="11200" b="1" dirty="0" err="1" smtClean="0"/>
              <a:t>Akunyili</a:t>
            </a:r>
            <a:endParaRPr lang="en-US" sz="11200" b="1" dirty="0" smtClean="0"/>
          </a:p>
          <a:p>
            <a:endParaRPr lang="en-US" sz="11200" b="1" dirty="0" smtClean="0"/>
          </a:p>
          <a:p>
            <a:endParaRPr lang="en-US" sz="11200" b="1" dirty="0" smtClean="0"/>
          </a:p>
          <a:p>
            <a:endParaRPr lang="en-US" sz="8000" dirty="0" smtClean="0"/>
          </a:p>
          <a:p>
            <a:r>
              <a:rPr lang="en-US" sz="8000" dirty="0" smtClean="0"/>
              <a:t/>
            </a:r>
            <a:br>
              <a:rPr lang="en-US" sz="8000" dirty="0" smtClean="0"/>
            </a:b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228600" y="3886200"/>
            <a:ext cx="4343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“C</a:t>
            </a:r>
            <a:r>
              <a:rPr lang="en-US" sz="2400" b="1" dirty="0" smtClean="0"/>
              <a:t>ounterfeit </a:t>
            </a:r>
            <a:r>
              <a:rPr lang="en-US" sz="2400" b="1" dirty="0" smtClean="0"/>
              <a:t>medicines</a:t>
            </a:r>
            <a:r>
              <a:rPr lang="en-US" sz="2400" dirty="0" smtClean="0"/>
              <a:t> </a:t>
            </a:r>
            <a:r>
              <a:rPr lang="en-US" sz="2400" dirty="0" smtClean="0"/>
              <a:t>are </a:t>
            </a:r>
            <a:r>
              <a:rPr lang="en-US" sz="2400" b="1" dirty="0" smtClean="0"/>
              <a:t>deliberately</a:t>
            </a:r>
            <a:r>
              <a:rPr lang="en-US" sz="2400" dirty="0" smtClean="0"/>
              <a:t> and </a:t>
            </a:r>
            <a:r>
              <a:rPr lang="en-US" sz="2400" b="1" dirty="0" smtClean="0"/>
              <a:t>fraudulently produced</a:t>
            </a:r>
            <a:r>
              <a:rPr lang="en-US" sz="2400" dirty="0" smtClean="0"/>
              <a:t>, </a:t>
            </a:r>
            <a:r>
              <a:rPr lang="en-US" sz="2400" b="1" dirty="0" smtClean="0"/>
              <a:t>mislabeled</a:t>
            </a:r>
            <a:r>
              <a:rPr lang="en-US" sz="2400" dirty="0" smtClean="0"/>
              <a:t> and </a:t>
            </a:r>
            <a:r>
              <a:rPr lang="en-US" sz="2400" b="1" dirty="0" smtClean="0"/>
              <a:t>sold</a:t>
            </a:r>
            <a:r>
              <a:rPr lang="en-US" sz="2400" dirty="0" smtClean="0"/>
              <a:t> with the intent to deceptively represent its </a:t>
            </a:r>
            <a:r>
              <a:rPr lang="en-US" sz="2400" u="sng" dirty="0" smtClean="0"/>
              <a:t>origin, authenticity or </a:t>
            </a:r>
            <a:r>
              <a:rPr lang="en-US" sz="2400" u="sng" dirty="0" smtClean="0"/>
              <a:t>effectiveness” </a:t>
            </a:r>
          </a:p>
          <a:p>
            <a:pPr>
              <a:buNone/>
            </a:pPr>
            <a:r>
              <a:rPr lang="en-US" sz="2400" dirty="0" smtClean="0"/>
              <a:t>– </a:t>
            </a:r>
            <a:r>
              <a:rPr lang="en-US" sz="2400" dirty="0" smtClean="0"/>
              <a:t>WHO</a:t>
            </a:r>
          </a:p>
        </p:txBody>
      </p:sp>
      <p:sp>
        <p:nvSpPr>
          <p:cNvPr id="5" name="Rectangle 4"/>
          <p:cNvSpPr/>
          <p:nvPr/>
        </p:nvSpPr>
        <p:spPr>
          <a:xfrm>
            <a:off x="4876800" y="3951744"/>
            <a:ext cx="4114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“Counterfeiting </a:t>
            </a:r>
            <a:r>
              <a:rPr lang="en-US" sz="2400" dirty="0" smtClean="0"/>
              <a:t>is like a balloon filled with water; you</a:t>
            </a:r>
            <a:r>
              <a:rPr lang="en-US" altLang="en" sz="2400" dirty="0" smtClean="0"/>
              <a:t> </a:t>
            </a:r>
            <a:r>
              <a:rPr lang="en-US" sz="2400" dirty="0" smtClean="0"/>
              <a:t>push it on one side, it goes and waits for your hands, and if you want to take the hands</a:t>
            </a:r>
            <a:r>
              <a:rPr lang="en-US" altLang="en" sz="2400" dirty="0" smtClean="0"/>
              <a:t> off</a:t>
            </a:r>
            <a:r>
              <a:rPr lang="en-US" sz="2400" dirty="0" smtClean="0"/>
              <a:t>, it can bounce back even </a:t>
            </a:r>
            <a:r>
              <a:rPr lang="en-US" sz="2400" dirty="0" smtClean="0"/>
              <a:t>stronger” </a:t>
            </a:r>
            <a:endParaRPr lang="en-US" sz="2400" dirty="0" smtClean="0"/>
          </a:p>
          <a:p>
            <a:r>
              <a:rPr lang="en-US" sz="2400" b="1" dirty="0" smtClean="0"/>
              <a:t>- Dr Paul </a:t>
            </a:r>
            <a:r>
              <a:rPr lang="en-US" sz="2400" b="1" dirty="0" err="1" smtClean="0"/>
              <a:t>Ohii</a:t>
            </a:r>
            <a:endParaRPr lang="en-US" sz="2400" b="1" dirty="0" smtClean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</a:t>
            </a:r>
            <a:r>
              <a:rPr lang="en-US" dirty="0" err="1" smtClean="0"/>
              <a:t>vs</a:t>
            </a:r>
            <a:r>
              <a:rPr lang="en-US" dirty="0" smtClean="0"/>
              <a:t> fake</a:t>
            </a:r>
            <a:endParaRPr lang="en-US" dirty="0"/>
          </a:p>
        </p:txBody>
      </p:sp>
      <p:pic>
        <p:nvPicPr>
          <p:cNvPr id="2097155" name="Content Placeholder 4" descr="fake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743200"/>
            <a:ext cx="6255835" cy="3352800"/>
          </a:xfrm>
        </p:spPr>
      </p:pic>
      <p:pic>
        <p:nvPicPr>
          <p:cNvPr id="2097156" name="Content Placeholder 5" descr="fake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352800" y="1295400"/>
            <a:ext cx="2608432" cy="99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105400"/>
          </a:xfrm>
        </p:spPr>
        <p:txBody>
          <a:bodyPr>
            <a:normAutofit fontScale="96875"/>
          </a:bodyPr>
          <a:lstStyle/>
          <a:p>
            <a:pPr>
              <a:buNone/>
            </a:pPr>
            <a:r>
              <a:rPr lang="en-US" sz="4900" dirty="0" smtClean="0"/>
              <a:t>The problem/consequences</a:t>
            </a:r>
            <a:endParaRPr lang="en-US" sz="4900" dirty="0" smtClean="0"/>
          </a:p>
          <a:p>
            <a:r>
              <a:rPr lang="en-US" sz="3600" dirty="0" smtClean="0"/>
              <a:t>Nigeria’s medical system possess knowledge and education, but lacks adequate access to drugs</a:t>
            </a:r>
          </a:p>
          <a:p>
            <a:r>
              <a:rPr lang="en-US" sz="3600" dirty="0" smtClean="0"/>
              <a:t>Chaotic distribution system, unfettered access</a:t>
            </a:r>
          </a:p>
          <a:p>
            <a:r>
              <a:rPr lang="en-US" sz="3600" dirty="0" smtClean="0"/>
              <a:t>Poverty, ignorance fueling problem</a:t>
            </a:r>
          </a:p>
          <a:p>
            <a:r>
              <a:rPr lang="en-US" sz="3600" dirty="0" smtClean="0"/>
              <a:t> Treatment failures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Content Placeholder 2"/>
          <p:cNvSpPr>
            <a:spLocks noGrp="1"/>
          </p:cNvSpPr>
          <p:nvPr>
            <p:ph idx="1"/>
          </p:nvPr>
        </p:nvSpPr>
        <p:spPr>
          <a:xfrm>
            <a:off x="713138" y="457201"/>
            <a:ext cx="8229600" cy="55776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5200" dirty="0" smtClean="0"/>
              <a:t>The problem/consequences</a:t>
            </a:r>
          </a:p>
          <a:p>
            <a:endParaRPr lang="en-US" altLang="en" b="1" dirty="0" smtClean="0"/>
          </a:p>
          <a:p>
            <a:r>
              <a:rPr lang="en-US" altLang="en" b="1" dirty="0" smtClean="0"/>
              <a:t>The patient </a:t>
            </a:r>
            <a:r>
              <a:rPr lang="en-US" altLang="en" b="1" dirty="0" smtClean="0"/>
              <a:t>is the most fragile link in chain of counterfeiting</a:t>
            </a:r>
            <a:endParaRPr lang="zh-CN" altLang="en-US" dirty="0"/>
          </a:p>
          <a:p>
            <a:r>
              <a:rPr lang="en-US" altLang="en" dirty="0" smtClean="0"/>
              <a:t>Economic problem, it t</a:t>
            </a:r>
            <a:r>
              <a:rPr lang="en-US" dirty="0" smtClean="0"/>
              <a:t>ake</a:t>
            </a:r>
            <a:r>
              <a:rPr lang="en-US" altLang="en" dirty="0" smtClean="0"/>
              <a:t>s</a:t>
            </a:r>
            <a:r>
              <a:rPr lang="en-US" dirty="0" smtClean="0"/>
              <a:t> income from consumers</a:t>
            </a:r>
            <a:r>
              <a:rPr lang="en-US" altLang="en" dirty="0" smtClean="0"/>
              <a:t> </a:t>
            </a:r>
            <a:r>
              <a:rPr lang="en-US" dirty="0" smtClean="0"/>
              <a:t>by having them pay for products that have little or no medical value </a:t>
            </a:r>
            <a:endParaRPr lang="zh-CN" altLang="en-US" dirty="0"/>
          </a:p>
          <a:p>
            <a:r>
              <a:rPr lang="en-US" altLang="en" sz="3200" dirty="0" smtClean="0"/>
              <a:t>Public health problem, threat to patient safety, </a:t>
            </a:r>
            <a:r>
              <a:rPr lang="en-US" dirty="0" smtClean="0"/>
              <a:t>lead to unresolved health problems, and even death</a:t>
            </a:r>
            <a:r>
              <a:rPr lang="en-US" altLang="en" dirty="0" smtClean="0"/>
              <a:t> from</a:t>
            </a:r>
            <a:r>
              <a:rPr lang="en-US" dirty="0" smtClean="0"/>
              <a:t> using cheap, substandard, and dangerous components </a:t>
            </a:r>
            <a:r>
              <a:rPr lang="en-US" altLang="en" dirty="0" smtClean="0"/>
              <a:t> </a:t>
            </a:r>
            <a:endParaRPr lang="zh-CN" alt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053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400" dirty="0" smtClean="0"/>
              <a:t>What works</a:t>
            </a:r>
          </a:p>
          <a:p>
            <a:r>
              <a:rPr lang="en-US" b="1" dirty="0" smtClean="0"/>
              <a:t>Passion: </a:t>
            </a:r>
            <a:r>
              <a:rPr lang="en-US" dirty="0" smtClean="0"/>
              <a:t>Fired by background and personal experiences </a:t>
            </a:r>
            <a:r>
              <a:rPr lang="en-US" dirty="0" smtClean="0"/>
              <a:t> </a:t>
            </a:r>
            <a:endParaRPr lang="en-US" dirty="0" smtClean="0"/>
          </a:p>
          <a:p>
            <a:r>
              <a:rPr lang="en-US" b="1" dirty="0" smtClean="0"/>
              <a:t>Integrity: </a:t>
            </a:r>
            <a:r>
              <a:rPr lang="en-US" dirty="0" smtClean="0"/>
              <a:t>Code of Ethics, credibility, no compromise, </a:t>
            </a:r>
            <a:r>
              <a:rPr lang="en-US" dirty="0" err="1" smtClean="0"/>
              <a:t>favours</a:t>
            </a:r>
            <a:r>
              <a:rPr lang="en-US" dirty="0" smtClean="0"/>
              <a:t> or partiality</a:t>
            </a:r>
          </a:p>
          <a:p>
            <a:r>
              <a:rPr lang="en-US" b="1" dirty="0" smtClean="0"/>
              <a:t>Commitment: </a:t>
            </a:r>
            <a:r>
              <a:rPr lang="en-US" dirty="0" smtClean="0"/>
              <a:t>Networking - The </a:t>
            </a:r>
            <a:r>
              <a:rPr lang="en-US" dirty="0" smtClean="0"/>
              <a:t>war against </a:t>
            </a:r>
            <a:r>
              <a:rPr lang="en-US" dirty="0" smtClean="0"/>
              <a:t>counterfeit medicines </a:t>
            </a:r>
            <a:r>
              <a:rPr lang="en-US" dirty="0" smtClean="0"/>
              <a:t>demands a collaborative approach. </a:t>
            </a:r>
            <a:r>
              <a:rPr lang="en-US" dirty="0" smtClean="0"/>
              <a:t>Engagement with regulators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6875"/>
          </a:bodyPr>
          <a:lstStyle/>
          <a:p>
            <a:pPr>
              <a:buNone/>
            </a:pPr>
            <a:r>
              <a:rPr lang="en-US" sz="5400" dirty="0" smtClean="0"/>
              <a:t>What works</a:t>
            </a:r>
            <a:endParaRPr lang="en-US" dirty="0" smtClean="0"/>
          </a:p>
          <a:p>
            <a:r>
              <a:rPr lang="en-US" dirty="0" smtClean="0"/>
              <a:t>Support initiatives </a:t>
            </a:r>
            <a:r>
              <a:rPr lang="en-US" dirty="0" smtClean="0"/>
              <a:t>of NAFDAC, Customs, Police, legislature and other regulatory agencies </a:t>
            </a:r>
          </a:p>
          <a:p>
            <a:r>
              <a:rPr lang="en-US" dirty="0" smtClean="0"/>
              <a:t>Collaboration with stakeholders Pfizer NEAR, NAFDAC, PSN, PCN, PMG-MAN</a:t>
            </a:r>
          </a:p>
          <a:p>
            <a:r>
              <a:rPr lang="en-US" dirty="0" smtClean="0"/>
              <a:t>WACD (June 8) Global anti-counterfeiting coalition on deliberation on </a:t>
            </a:r>
            <a:r>
              <a:rPr lang="en-US" dirty="0" smtClean="0"/>
              <a:t>counterfeits; Abuja Call to Action (2010); </a:t>
            </a:r>
            <a:r>
              <a:rPr lang="en-US" dirty="0" err="1" smtClean="0"/>
              <a:t>Lome</a:t>
            </a:r>
            <a:r>
              <a:rPr lang="en-US" dirty="0" smtClean="0"/>
              <a:t> Initiative Against Trafficking in Substandard &amp; Falsified Medicines; other regional efforts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Tip</a:t>
            </a:r>
            <a:r>
              <a:rPr lang="en-US" sz="3600" b="1" dirty="0" smtClean="0"/>
              <a:t>s</a:t>
            </a:r>
            <a:r>
              <a:rPr lang="en-US" sz="3600" b="1" dirty="0" smtClean="0"/>
              <a:t> to Check for </a:t>
            </a:r>
            <a:r>
              <a:rPr lang="en-US" sz="3600" b="1" dirty="0" smtClean="0"/>
              <a:t>Counterfeit </a:t>
            </a:r>
            <a:r>
              <a:rPr lang="en-US" sz="3600" b="1" dirty="0" smtClean="0"/>
              <a:t>Medicines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Fact checking…</a:t>
            </a:r>
            <a:r>
              <a:rPr lang="en-US" sz="1800" b="1" dirty="0" smtClean="0"/>
              <a:t>Check</a:t>
            </a:r>
            <a:r>
              <a:rPr lang="en-US" sz="1800" dirty="0" smtClean="0"/>
              <a:t> the Packaging, No Breakage in the Seal, Tablets/Dosage Form, Physical Attributes of Tablets, etc</a:t>
            </a:r>
            <a:br>
              <a:rPr lang="en-US" sz="1800" dirty="0" smtClean="0"/>
            </a:br>
            <a:r>
              <a:rPr lang="en-US" sz="1800" dirty="0" smtClean="0"/>
              <a:t>Allergies / Unexpected Side Effects…..</a:t>
            </a:r>
            <a:br>
              <a:rPr lang="en-US" sz="1800" dirty="0" smtClean="0"/>
            </a:br>
            <a:r>
              <a:rPr lang="en-US" sz="1800" dirty="0" smtClean="0"/>
              <a:t>Price……</a:t>
            </a:r>
            <a:br>
              <a:rPr lang="en-US" sz="1800" dirty="0" smtClean="0"/>
            </a:br>
            <a:r>
              <a:rPr lang="en-US" sz="1800" dirty="0" smtClean="0"/>
              <a:t>Verify </a:t>
            </a:r>
            <a:r>
              <a:rPr lang="en-US" sz="1800" b="1" dirty="0" smtClean="0"/>
              <a:t>Medicines</a:t>
            </a:r>
            <a:r>
              <a:rPr lang="en-US" sz="1800" dirty="0" smtClean="0"/>
              <a:t> by Online or SMS…..</a:t>
            </a:r>
            <a:br>
              <a:rPr lang="en-US" sz="1800" dirty="0" smtClean="0"/>
            </a:br>
            <a:r>
              <a:rPr lang="en-US" sz="1800" dirty="0" smtClean="0"/>
              <a:t>Vendors: Details on the Drug</a:t>
            </a:r>
            <a:br>
              <a:rPr lang="en-US" sz="1800" dirty="0" smtClean="0"/>
            </a:br>
            <a:r>
              <a:rPr lang="en-US" sz="1800" dirty="0" smtClean="0"/>
              <a:t>Manufacturer’s address</a:t>
            </a:r>
            <a:br>
              <a:rPr lang="en-US" sz="1800" dirty="0" smtClean="0"/>
            </a:br>
            <a:r>
              <a:rPr lang="en-US" sz="1800" dirty="0" smtClean="0"/>
              <a:t>NAFDAC Number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pic>
        <p:nvPicPr>
          <p:cNvPr id="2097153" name="Content Placeholder 4" descr="fake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3773997"/>
            <a:ext cx="3405187" cy="2550603"/>
          </a:xfrm>
        </p:spPr>
      </p:pic>
      <p:pic>
        <p:nvPicPr>
          <p:cNvPr id="2097154" name="Content Placeholder 5" descr="fake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191000" y="3966369"/>
            <a:ext cx="4285766" cy="22820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sz="6000" dirty="0" smtClean="0"/>
              <a:t>Take Home</a:t>
            </a:r>
          </a:p>
          <a:p>
            <a:r>
              <a:rPr lang="en-US" dirty="0" smtClean="0"/>
              <a:t>Create continuous public </a:t>
            </a:r>
            <a:r>
              <a:rPr lang="en-US" dirty="0" smtClean="0"/>
              <a:t>awareness/education by </a:t>
            </a:r>
            <a:r>
              <a:rPr lang="en-US" dirty="0" smtClean="0"/>
              <a:t>writing/publishing  </a:t>
            </a:r>
            <a:r>
              <a:rPr lang="en-US" dirty="0" smtClean="0"/>
              <a:t>more </a:t>
            </a:r>
            <a:r>
              <a:rPr lang="en-US" dirty="0" smtClean="0"/>
              <a:t>stories and produce </a:t>
            </a:r>
            <a:r>
              <a:rPr lang="en-US" dirty="0" smtClean="0"/>
              <a:t>more </a:t>
            </a:r>
            <a:r>
              <a:rPr lang="en-US" dirty="0" err="1" smtClean="0"/>
              <a:t>programmes</a:t>
            </a:r>
            <a:r>
              <a:rPr lang="en-US" dirty="0" smtClean="0"/>
              <a:t> from informed point of view that discuss dangers of </a:t>
            </a:r>
            <a:r>
              <a:rPr lang="en-US" dirty="0" smtClean="0"/>
              <a:t>counterfeit medicines </a:t>
            </a:r>
            <a:r>
              <a:rPr lang="en-US" dirty="0" smtClean="0"/>
              <a:t>in </a:t>
            </a:r>
            <a:r>
              <a:rPr lang="en-US" dirty="0" smtClean="0"/>
              <a:t>society </a:t>
            </a:r>
            <a:endParaRPr lang="en-US" dirty="0" smtClean="0"/>
          </a:p>
          <a:p>
            <a:r>
              <a:rPr lang="en-US" dirty="0" smtClean="0"/>
              <a:t>Partnering/engagement with </a:t>
            </a:r>
            <a:r>
              <a:rPr lang="en-US" dirty="0" smtClean="0"/>
              <a:t>stakeholders and relevant </a:t>
            </a:r>
            <a:r>
              <a:rPr lang="en-US" dirty="0" smtClean="0"/>
              <a:t>agencies to build trust to fight </a:t>
            </a:r>
            <a:r>
              <a:rPr lang="en-US" dirty="0" smtClean="0"/>
              <a:t>the menace of counterfeits </a:t>
            </a:r>
            <a:r>
              <a:rPr lang="en-US" dirty="0" smtClean="0"/>
              <a:t>in  society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258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Capacity building for media on reporting counterfeit medicines  </vt:lpstr>
      <vt:lpstr>Slide 2</vt:lpstr>
      <vt:lpstr>Real vs fake</vt:lpstr>
      <vt:lpstr>Slide 4</vt:lpstr>
      <vt:lpstr>Slide 5</vt:lpstr>
      <vt:lpstr>Slide 6</vt:lpstr>
      <vt:lpstr>Slide 7</vt:lpstr>
      <vt:lpstr>Tips to Check for Counterfeit Medicines Fact checking…Check the Packaging, No Breakage in the Seal, Tablets/Dosage Form, Physical Attributes of Tablets, etc Allergies / Unexpected Side Effects….. Price…… Verify Medicines by Online or SMS….. Vendors: Details on the Drug Manufacturer’s address NAFDAC Number  </vt:lpstr>
      <vt:lpstr>Slide 9</vt:lpstr>
      <vt:lpstr>Counterfeit medicine kills. Don’t be a victim. Take a closer look at the that drug before consumption! Spread the word!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sola</dc:creator>
  <cp:lastModifiedBy>sola</cp:lastModifiedBy>
  <cp:revision>12</cp:revision>
  <dcterms:created xsi:type="dcterms:W3CDTF">2020-10-26T02:14:54Z</dcterms:created>
  <dcterms:modified xsi:type="dcterms:W3CDTF">2020-10-28T07:32:57Z</dcterms:modified>
</cp:coreProperties>
</file>